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07/24/2023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24.07.2023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24.07.2023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24.07.2023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277411157_Deep_Learning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9516" TargetMode="External"/><Relationship Id="rId5" Type="http://schemas.openxmlformats.org/officeDocument/2006/relationships/hyperlink" Target="https://arxiv.org/abs/1603.02754" TargetMode="External"/><Relationship Id="rId4" Type="http://schemas.openxmlformats.org/officeDocument/2006/relationships/hyperlink" Target="https://doi.org/10.1214/aos/101320345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sually,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64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regression with 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kernel machines: d</a:t>
                </a:r>
                <a:r>
                  <a:rPr lang="en-DE" sz="2600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600" dirty="0"/>
                  <a:t>, aka inner or scalar product, between two data vectors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sz="2600" dirty="0"/>
                  <a:t> (to be predicted) as similarity measure </a:t>
                </a:r>
                <a:r>
                  <a:rPr lang="en-DE" sz="2600" dirty="0">
                    <a:sym typeface="Wingdings" pitchFamily="2" charset="2"/>
                  </a:rPr>
                  <a:t> geometric interpretation</a:t>
                </a: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requirement: n</a:t>
                </a:r>
                <a:r>
                  <a:rPr lang="en-DE" sz="2600" dirty="0"/>
                  <a:t>eed for vectors </a:t>
                </a:r>
                <a:r>
                  <a:rPr lang="en-GB" sz="2600" dirty="0"/>
                  <a:t>in </a:t>
                </a:r>
                <a:r>
                  <a:rPr lang="en-DE" sz="2600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(potential) </a:t>
                </a:r>
                <a:r>
                  <a:rPr lang="en-GB" sz="2600" dirty="0"/>
                  <a:t>t</a:t>
                </a:r>
                <a:r>
                  <a:rPr lang="en-DE" sz="2600" dirty="0"/>
                  <a:t>ransformation of inputs to feature space:	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dditional advantage: non-linear mapping to suitable representation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remember: kernel methods are n</a:t>
                </a:r>
                <a:r>
                  <a:rPr lang="en-DE" dirty="0"/>
                  <a:t>on-parametric (instance-based)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43746" y="285872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8440" t="-1744" b="-334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  <a:r>
              <a:rPr lang="en-GB" sz="2600" dirty="0"/>
              <a:t> </a:t>
            </a:r>
            <a:r>
              <a:rPr lang="en-GB" sz="2600" dirty="0">
                <a:sym typeface="Wingdings" panose="05000000000000000000" pitchFamily="2" charset="2"/>
              </a:rPr>
              <a:t> reductionism with complex interactions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gradient-boosted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/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GB" dirty="0"/>
                  <a:t> t</a:t>
                </a:r>
                <a:r>
                  <a:rPr lang="en-DE" dirty="0"/>
                  <a:t>o be minimized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/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/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blipFill>
                <a:blip r:embed="rId5"/>
                <a:stretch>
                  <a:fillRect l="-6349" r="-6349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minimize</a:t>
                </a:r>
                <a:r>
                  <a:rPr lang="en-DE" dirty="0"/>
                  <a:t> regularized hinge loss: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/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radeoff between increasing margin (smaller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DE" dirty="0"/>
                  <a:t>) and correct classification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blipFill>
                <a:blip r:embed="rId4"/>
                <a:stretch>
                  <a:fillRect l="-2381" t="-2083" r="-595" b="-7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48003" y="4792717"/>
            <a:ext cx="1300604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/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hinge loss: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dirty="0"/>
                  <a:t> for prediction with same sign as target and outside margin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</a:t>
                </a:r>
                <a:r>
                  <a:rPr lang="en-DE" dirty="0"/>
                  <a:t>inear increase for opposite sign or inside margin</a:t>
                </a:r>
              </a:p>
              <a:p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>
                    <a:sym typeface="Wingdings" pitchFamily="2" charset="2"/>
                  </a:rPr>
                  <a:t>p</a:t>
                </a:r>
                <a:r>
                  <a:rPr lang="en-DE" dirty="0">
                    <a:sym typeface="Wingdings" pitchFamily="2" charset="2"/>
                  </a:rPr>
                  <a:t>refers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blipFill>
                <a:blip r:embed="rId5"/>
                <a:stretch>
                  <a:fillRect l="-1008" t="-840" r="-252" b="-50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9479322-6E04-F791-BECF-7A5F435C8992}"/>
              </a:ext>
            </a:extLst>
          </p:cNvPr>
          <p:cNvSpPr/>
          <p:nvPr/>
        </p:nvSpPr>
        <p:spPr>
          <a:xfrm rot="5400000">
            <a:off x="7052194" y="2184773"/>
            <a:ext cx="347435" cy="400434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F96261-721D-9A63-DCA5-3B6BCCFFBB3D}"/>
              </a:ext>
            </a:extLst>
          </p:cNvPr>
          <p:cNvSpPr/>
          <p:nvPr/>
        </p:nvSpPr>
        <p:spPr>
          <a:xfrm>
            <a:off x="8550876" y="24299"/>
            <a:ext cx="3616410" cy="1801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035" r="-2991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EE00A4A4-A6E9-430B-4B2D-735917171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922" y="526786"/>
            <a:ext cx="3477032" cy="12577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5511BD-123F-EDF9-2ADC-5770DD4CD8A2}"/>
              </a:ext>
            </a:extLst>
          </p:cNvPr>
          <p:cNvSpPr/>
          <p:nvPr/>
        </p:nvSpPr>
        <p:spPr>
          <a:xfrm>
            <a:off x="8610600" y="526786"/>
            <a:ext cx="113270" cy="1322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2BB13-4007-26DD-5D9C-15DF5A8B5005}"/>
              </a:ext>
            </a:extLst>
          </p:cNvPr>
          <p:cNvSpPr txBox="1"/>
          <p:nvPr/>
        </p:nvSpPr>
        <p:spPr>
          <a:xfrm>
            <a:off x="8918248" y="16061"/>
            <a:ext cx="258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similar in neural network: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79C77-2FBA-6F56-003E-4BECF68FC3E4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262590" cy="57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AE480E-B907-0B12-2D72-B41290F87E21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474079" cy="243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5798B5-4CF7-A83B-4FF0-14E4B29591F7}"/>
              </a:ext>
            </a:extLst>
          </p:cNvPr>
          <p:cNvSpPr txBox="1"/>
          <p:nvPr/>
        </p:nvSpPr>
        <p:spPr>
          <a:xfrm>
            <a:off x="10965883" y="15675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941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usually,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difference in entropy, aka 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 r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(usually,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(often,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: usually, decision tree regressors of fixed size (</a:t>
                </a:r>
                <a:r>
                  <a:rPr lang="en-GB" sz="2200" dirty="0"/>
                  <a:t>gradient-boosted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GB" sz="2200" dirty="0"/>
                  <a:t>w</a:t>
                </a:r>
                <a:r>
                  <a:rPr lang="en-DE" sz="2200" dirty="0"/>
                  <a:t>orks like this for both regression and classification (just different loss functions)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owadays,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4"/>
              </a:rPr>
              <a:t>Gradient Boosting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5"/>
              </a:rPr>
              <a:t>XGBoost</a:t>
            </a:r>
            <a:r>
              <a:rPr lang="en-DE" dirty="0"/>
              <a:t>: </a:t>
            </a:r>
            <a:r>
              <a:rPr lang="en-GB" sz="2800" dirty="0"/>
              <a:t>uses second-order Taylor approximation in loss function (Newton-Raphson instead of gradient descent)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3"/>
              </a:rPr>
              <a:t>LightGBM</a:t>
            </a:r>
            <a:r>
              <a:rPr lang="en-DE" dirty="0"/>
              <a:t>: </a:t>
            </a:r>
            <a:r>
              <a:rPr lang="en-GB" dirty="0"/>
              <a:t>uses improved histogram-based algorithm (gains in computational speed and memory consumption)</a:t>
            </a:r>
          </a:p>
          <a:p>
            <a:r>
              <a:rPr lang="en-GB" dirty="0" err="1">
                <a:hlinkClick r:id="rId6"/>
              </a:rPr>
              <a:t>CatBoost</a:t>
            </a:r>
            <a:r>
              <a:rPr lang="en-DE" dirty="0"/>
              <a:t>: </a:t>
            </a:r>
            <a:r>
              <a:rPr lang="en-GB" dirty="0"/>
              <a:t>uses kind of leave-one-out encoding for categorical features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(Rosenblatt),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15258</TotalTime>
  <Words>2903</Words>
  <Application>Microsoft Office PowerPoint</Application>
  <PresentationFormat>Widescreen</PresentationFormat>
  <Paragraphs>412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Preview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Wick, Felix</cp:lastModifiedBy>
  <cp:revision>320</cp:revision>
  <dcterms:created xsi:type="dcterms:W3CDTF">2022-07-18T15:01:44Z</dcterms:created>
  <dcterms:modified xsi:type="dcterms:W3CDTF">2023-07-24T20:46:08Z</dcterms:modified>
</cp:coreProperties>
</file>